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gif" ContentType="image/gif"/>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notesMaster" Target="notesMasters/notesMaster1.xml" /><Relationship Id="rId29" Type="http://schemas.openxmlformats.org/officeDocument/2006/relationships/viewProps" Target="viewProps.xml" /><Relationship Id="rId28" Type="http://schemas.openxmlformats.org/officeDocument/2006/relationships/presProps" Target="presProps.xml" /><Relationship Id="rId1" Type="http://schemas.openxmlformats.org/officeDocument/2006/relationships/slideMaster" Target="slideMasters/slideMaster1.xml" /><Relationship Id="rId31" Type="http://schemas.openxmlformats.org/officeDocument/2006/relationships/tableStyles" Target="tableStyles.xml" /><Relationship Id="rId30" Type="http://schemas.openxmlformats.org/officeDocument/2006/relationships/theme" Target="theme/theme1.xml" /></Relationships>
</file>

<file path=ppt/media/image1.png>
</file>

<file path=ppt/media/image10.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10.xml.rels><?xml version="1.0" encoding="UTF-8"?><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1.xml.rels><?xml version="1.0" encoding="UTF-8"?><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2.xml.rels><?xml version="1.0" encoding="UTF-8"?><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3.xml.rels><?xml version="1.0" encoding="UTF-8"?><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4.xml.rels><?xml version="1.0" encoding="UTF-8"?><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5.xml.rels><?xml version="1.0" encoding="UTF-8"?><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6.xml.rels><?xml version="1.0" encoding="UTF-8"?><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7.xml.rels><?xml version="1.0" encoding="UTF-8"?><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18.xml.rels><?xml version="1.0" encoding="UTF-8"?><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19.xml.rels><?xml version="1.0" encoding="UTF-8"?><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20.xml.rels><?xml version="1.0" encoding="UTF-8"?><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21.xml.rels><?xml version="1.0" encoding="UTF-8"?><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22.xml.rels><?xml version="1.0" encoding="UTF-8"?><Relationships xmlns="http://schemas.openxmlformats.org/package/2006/relationships"><Relationship Id="rId2" Type="http://schemas.openxmlformats.org/officeDocument/2006/relationships/slide" Target="../slides/slide25.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8.xml.rels><?xml version="1.0" encoding="UTF-8"?><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9.xml.rels><?xml version="1.0" encoding="UTF-8"?><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16</a:t>
            </a:fld>
            <a:endParaRPr lang="en-US"/>
          </a:p>
        </p:txBody>
      </p:sp>
    </p:spTree>
  </p:cSld>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18</a:t>
            </a:fld>
            <a:endParaRPr lang="en-US"/>
          </a:p>
        </p:txBody>
      </p:sp>
    </p:spTree>
  </p:cSld>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19</a:t>
            </a:fld>
            <a:endParaRPr lang="en-US"/>
          </a:p>
        </p:txBody>
      </p:sp>
    </p:spTree>
  </p:cSld>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20</a:t>
            </a:fld>
            <a:endParaRPr lang="en-US"/>
          </a:p>
        </p:txBody>
      </p:sp>
    </p:spTree>
  </p:cSld>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21</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22</a:t>
            </a:fld>
            <a:endParaRPr lang="en-US"/>
          </a:p>
        </p:txBody>
      </p:sp>
    </p:spTree>
  </p:cSld>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23</a:t>
            </a:fld>
            <a:endParaRPr lang="en-US"/>
          </a:p>
        </p:txBody>
      </p:sp>
    </p:spTree>
  </p:cSld>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25</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Speaker notes go here</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8.xml" /><Relationship Id="rId3" Type="http://schemas.openxmlformats.org/officeDocument/2006/relationships/image" Target="../media/image2.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9.xml" /><Relationship Id="rId3" Type="http://schemas.openxmlformats.org/officeDocument/2006/relationships/image" Target="../media/image3.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0.xml" /><Relationship Id="rId3" Type="http://schemas.openxmlformats.org/officeDocument/2006/relationships/image" Target="../media/image4.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1.xml" /><Relationship Id="rId3" Type="http://schemas.openxmlformats.org/officeDocument/2006/relationships/image" Target="../media/image5.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2.xml" /><Relationship Id="rId3" Type="http://schemas.openxmlformats.org/officeDocument/2006/relationships/image" Target="../media/image6.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3.xml" /><Relationship Id="rId3" Type="http://schemas.openxmlformats.org/officeDocument/2006/relationships/image" Target="../media/image7.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4.xml" /><Relationship Id="rId3" Type="http://schemas.openxmlformats.org/officeDocument/2006/relationships/image" Target="../media/image8.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5.xml" /><Relationship Id="rId3" Type="http://schemas.openxmlformats.org/officeDocument/2006/relationships/image" Target="../media/image9.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6.xml" /><Relationship Id="rId3" Type="http://schemas.openxmlformats.org/officeDocument/2006/relationships/image" Target="../media/image10.gif"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7.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8.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9.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0.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1.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4.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5.xml" /></Relationships>
</file>

<file path=ppt/slides/_rels/slide8.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notesSlide" Target="../notesSlides/notesSlide6.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7.xml" /><Relationship Id="rId3" Type="http://schemas.openxmlformats.org/officeDocument/2006/relationships/image" Target="../media/image1.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Presentation title</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Name</a:t>
            </a:r>
          </a:p>
        </p:txBody>
      </p:sp>
      <p:sp>
        <p:nvSpPr>
          <p:cNvPr id="4" name="Date Placeholder 3"/>
          <p:cNvSpPr>
            <a:spLocks noGrp="1"/>
          </p:cNvSpPr>
          <p:nvPr>
            <p:ph idx="10" sz="half" type="dt"/>
          </p:nvPr>
        </p:nvSpPr>
        <p:spPr/>
        <p:txBody>
          <a:bodyPr/>
          <a:lstStyle/>
          <a:p>
            <a:pPr lvl="0" indent="0" marL="0">
              <a:buNone/>
            </a:pPr>
            <a:r>
              <a:rPr/>
              <a:t>Date</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pic>
        <p:nvPicPr>
          <p:cNvPr descr="sample_output/includes/resized/https_www.ncbi.nlm.nih.gov.png" id="0" name="Picture 1"/>
          <p:cNvPicPr>
            <a:picLocks noGrp="1" noChangeAspect="1"/>
          </p:cNvPicPr>
          <p:nvPr/>
        </p:nvPicPr>
        <p:blipFill>
          <a:blip r:embed="rId3"/>
          <a:stretch>
            <a:fillRect/>
          </a:stretch>
        </p:blipFill>
        <p:spPr bwMode="auto">
          <a:xfrm>
            <a:off x="3175000" y="1193800"/>
            <a:ext cx="2794000" cy="33909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pic>
        <p:nvPicPr>
          <p:cNvPr descr="sample_output/includes/resized/figure.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pic>
        <p:nvPicPr>
          <p:cNvPr descr="sample_output/includes/resized/graph1.dot.pdf-1.png" id="0" name="Picture 1"/>
          <p:cNvPicPr>
            <a:picLocks noGrp="1" noChangeAspect="1"/>
          </p:cNvPicPr>
          <p:nvPr/>
        </p:nvPicPr>
        <p:blipFill>
          <a:blip r:embed="rId3"/>
          <a:stretch>
            <a:fillRect/>
          </a:stretch>
        </p:blipFill>
        <p:spPr bwMode="auto">
          <a:xfrm>
            <a:off x="3429000" y="1193800"/>
            <a:ext cx="22987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pic>
        <p:nvPicPr>
          <p:cNvPr descr="sample_output/includes/resized/graph2.dot.pdf-1.png" id="0" name="Picture 1"/>
          <p:cNvPicPr>
            <a:picLocks noGrp="1" noChangeAspect="1"/>
          </p:cNvPicPr>
          <p:nvPr/>
        </p:nvPicPr>
        <p:blipFill>
          <a:blip r:embed="rId3"/>
          <a:stretch>
            <a:fillRect/>
          </a:stretch>
        </p:blipFill>
        <p:spPr bwMode="auto">
          <a:xfrm>
            <a:off x="1447800" y="1193800"/>
            <a:ext cx="6261100" cy="33909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pic>
        <p:nvPicPr>
          <p:cNvPr descr="sample_output/includes/resized/figure.pdf-1.png" id="0" name="Picture 1"/>
          <p:cNvPicPr>
            <a:picLocks noGrp="1" noChangeAspect="1"/>
          </p:cNvPicPr>
          <p:nvPr/>
        </p:nvPicPr>
        <p:blipFill>
          <a:blip r:embed="rId3"/>
          <a:stretch>
            <a:fillRect/>
          </a:stretch>
        </p:blipFill>
        <p:spPr bwMode="auto">
          <a:xfrm>
            <a:off x="965200" y="1193800"/>
            <a:ext cx="7200900" cy="3390900"/>
          </a:xfrm>
          <a:prstGeom prst="rect">
            <a:avLst/>
          </a:prstGeom>
          <a:noFill/>
          <a:ln w="9525">
            <a:noFill/>
            <a:headEnd/>
            <a:tailEnd/>
          </a:ln>
        </p:spPr>
      </p:pic>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pic>
        <p:nvPicPr>
          <p:cNvPr descr="sample_output/includes/resized/picture.jpg.png" id="0" name="Picture 1"/>
          <p:cNvPicPr>
            <a:picLocks noGrp="1" noChangeAspect="1"/>
          </p:cNvPicPr>
          <p:nvPr/>
        </p:nvPicPr>
        <p:blipFill>
          <a:blip r:embed="rId3"/>
          <a:stretch>
            <a:fillRect/>
          </a:stretch>
        </p:blipFill>
        <p:spPr bwMode="auto">
          <a:xfrm>
            <a:off x="1562100" y="1193800"/>
            <a:ext cx="60325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pic>
        <p:nvPicPr>
          <p:cNvPr descr="sample_output/includes/resized/image.tiff.png" id="0" name="Picture 1"/>
          <p:cNvPicPr>
            <a:picLocks noGrp="1" noChangeAspect="1"/>
          </p:cNvPicPr>
          <p:nvPr/>
        </p:nvPicPr>
        <p:blipFill>
          <a:blip r:embed="rId3"/>
          <a:stretch>
            <a:fillRect/>
          </a:stretch>
        </p:blipFill>
        <p:spPr bwMode="auto">
          <a:xfrm>
            <a:off x="1892300" y="1193800"/>
            <a:ext cx="53467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pic>
        <p:nvPicPr>
          <p:cNvPr descr="sample_output/includes/resized/figure.sv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pic>
        <p:nvPicPr>
          <p:cNvPr descr="sample_output/includes/animation.gif" id="0" name="Picture 1"/>
          <p:cNvPicPr>
            <a:picLocks noGrp="1" noChangeAspect="1"/>
          </p:cNvPicPr>
          <p:nvPr/>
        </p:nvPicPr>
        <p:blipFill>
          <a:blip r:embed="rId3"/>
          <a:stretch>
            <a:fillRect/>
          </a:stretch>
        </p:blipFill>
        <p:spPr bwMode="auto">
          <a:xfrm>
            <a:off x="1892300" y="1193800"/>
            <a:ext cx="5346700" cy="33909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graphicFrame>
        <p:nvGraphicFramePr>
          <p:cNvPr id="6" name="Content Placeholder 5"/>
          <p:cNvGraphicFramePr>
            <a:graphicFrameLocks noGrp="1"/>
          </p:cNvGraphicFramePr>
          <p:nvPr>
            <p:ph idx="1"/>
          </p:nvPr>
        </p:nvGraphicFramePr>
        <p:xfrm>
          <a:off x="457200" y="1193800"/>
          <a:ext cx="8229600" cy="3390900"/>
        </p:xfrm>
        <a:graphic>
          <a:graphicData uri="http://schemas.openxmlformats.org/drawingml/2006/table">
            <a:tbl>
              <a:tblPr firstRow="1" bandRow="1">
                <a:tableStyleId>{5C22544A-7EE6-4342-B048-85BDC9FD1C3A}</a:tableStyleId>
              </a:tblPr>
              <a:tblGrid>
                <a:gridCol w="2743200"/>
                <a:gridCol w="2743200"/>
                <a:gridCol w="2743200"/>
              </a:tblGrid>
              <a:tr h="0">
                <a:tc>
                  <a:txBody>
                    <a:bodyPr/>
                    <a:lstStyle/>
                    <a:p>
                      <a:pPr lvl="0" indent="0" marL="0">
                        <a:buNone/>
                      </a:pPr>
                      <a:r>
                        <a:rPr/>
                        <a:t>Program</a:t>
                      </a:r>
                    </a:p>
                  </a:txBody>
                  <a:tcPr/>
                </a:tc>
                <a:tc>
                  <a:txBody>
                    <a:bodyPr/>
                    <a:lstStyle/>
                    <a:p>
                      <a:pPr lvl="0" indent="0" marL="0">
                        <a:buNone/>
                      </a:pPr>
                      <a:r>
                        <a:rPr/>
                        <a:t>Version</a:t>
                      </a:r>
                    </a:p>
                  </a:txBody>
                  <a:tcPr/>
                </a:tc>
                <a:tc>
                  <a:txBody>
                    <a:bodyPr/>
                    <a:lstStyle/>
                    <a:p>
                      <a:pPr lvl="0" indent="0" marL="0">
                        <a:buNone/>
                      </a:pPr>
                      <a:r>
                        <a:rPr/>
                        <a:t>Purpose</a:t>
                      </a:r>
                    </a:p>
                  </a:txBody>
                  <a:tcPr/>
                </a:tc>
              </a:tr>
              <a:tr h="0">
                <a:tc>
                  <a:txBody>
                    <a:bodyPr/>
                    <a:lstStyle/>
                    <a:p>
                      <a:pPr lvl="0" indent="0" marL="0">
                        <a:buNone/>
                      </a:pPr>
                      <a:r>
                        <a:rPr/>
                        <a:t>Prokka</a:t>
                      </a:r>
                    </a:p>
                  </a:txBody>
                </a:tc>
                <a:tc>
                  <a:txBody>
                    <a:bodyPr/>
                    <a:lstStyle/>
                    <a:p>
                      <a:pPr lvl="0" indent="0" marL="0">
                        <a:buNone/>
                      </a:pPr>
                      <a:r>
                        <a:rPr/>
                        <a:t>1.14.5</a:t>
                      </a:r>
                    </a:p>
                  </a:txBody>
                </a:tc>
                <a:tc>
                  <a:txBody>
                    <a:bodyPr/>
                    <a:lstStyle/>
                    <a:p>
                      <a:pPr lvl="0" indent="0" marL="0">
                        <a:buNone/>
                      </a:pPr>
                      <a:r>
                        <a:rPr/>
                        <a:t>Genome annotation</a:t>
                      </a:r>
                    </a:p>
                  </a:txBody>
                </a:tc>
              </a:tr>
              <a:tr h="0">
                <a:tc>
                  <a:txBody>
                    <a:bodyPr/>
                    <a:lstStyle/>
                    <a:p>
                      <a:pPr lvl="0" indent="0" marL="0">
                        <a:buNone/>
                      </a:pPr>
                      <a:r>
                        <a:rPr/>
                        <a:t>FastQC</a:t>
                      </a:r>
                    </a:p>
                  </a:txBody>
                </a:tc>
                <a:tc>
                  <a:txBody>
                    <a:bodyPr/>
                    <a:lstStyle/>
                    <a:p>
                      <a:pPr lvl="0" indent="0" marL="0">
                        <a:buNone/>
                      </a:pPr>
                      <a:r>
                        <a:rPr/>
                        <a:t>0.11.9</a:t>
                      </a:r>
                    </a:p>
                  </a:txBody>
                </a:tc>
                <a:tc>
                  <a:txBody>
                    <a:bodyPr/>
                    <a:lstStyle/>
                    <a:p>
                      <a:pPr lvl="0" indent="0" marL="0">
                        <a:buNone/>
                      </a:pPr>
                      <a:r>
                        <a:rPr/>
                        <a:t>Illumina read quality assessment</a:t>
                      </a:r>
                    </a:p>
                  </a:txBody>
                </a:tc>
              </a:tr>
              <a:tr h="0">
                <a:tc>
                  <a:txBody>
                    <a:bodyPr/>
                    <a:lstStyle/>
                    <a:p>
                      <a:pPr lvl="0" indent="0" marL="0">
                        <a:buNone/>
                      </a:pPr>
                      <a:r>
                        <a:rPr/>
                        <a:t>Snippy</a:t>
                      </a:r>
                    </a:p>
                  </a:txBody>
                </a:tc>
                <a:tc>
                  <a:txBody>
                    <a:bodyPr/>
                    <a:lstStyle/>
                    <a:p>
                      <a:pPr lvl="0" indent="0" marL="0">
                        <a:buNone/>
                      </a:pPr>
                      <a:r>
                        <a:rPr/>
                        <a:t>4.6.0</a:t>
                      </a:r>
                    </a:p>
                  </a:txBody>
                </a:tc>
                <a:tc>
                  <a:txBody>
                    <a:bodyPr/>
                    <a:lstStyle/>
                    <a:p>
                      <a:pPr lvl="0" indent="0" marL="0">
                        <a:buNone/>
                      </a:pPr>
                      <a:r>
                        <a:rPr/>
                        <a:t>Genome comparisons</a:t>
                      </a:r>
                    </a:p>
                  </a:txBody>
                </a:tc>
              </a:tr>
              <a:tr h="0">
                <a:tc>
                  <a:txBody>
                    <a:bodyPr/>
                    <a:lstStyle/>
                    <a:p>
                      <a:pPr lvl="0" indent="0" marL="0">
                        <a:buNone/>
                      </a:pPr>
                      <a:r>
                        <a:rPr/>
                        <a:t>CGView</a:t>
                      </a:r>
                    </a:p>
                  </a:txBody>
                </a:tc>
                <a:tc>
                  <a:txBody>
                    <a:bodyPr/>
                    <a:lstStyle/>
                    <a:p>
                      <a:pPr lvl="0" indent="0" marL="0">
                        <a:buNone/>
                      </a:pPr>
                      <a:r>
                        <a:rPr/>
                        <a:t>2.0.2</a:t>
                      </a:r>
                    </a:p>
                  </a:txBody>
                </a:tc>
                <a:tc>
                  <a:txBody>
                    <a:bodyPr/>
                    <a:lstStyle/>
                    <a:p>
                      <a:pPr lvl="0" indent="0" marL="0">
                        <a:buNone/>
                      </a:pPr>
                      <a:r>
                        <a:rPr/>
                        <a:t>Genome visualization</a:t>
                      </a:r>
                    </a:p>
                  </a:txBody>
                </a:tc>
              </a:tr>
              <a:tr h="0">
                <a:tc>
                  <a:txBody>
                    <a:bodyPr/>
                    <a:lstStyle/>
                    <a:p>
                      <a:pPr lvl="0" indent="0" marL="0">
                        <a:buNone/>
                      </a:pPr>
                      <a:r>
                        <a:rPr/>
                        <a:t>SPAdes</a:t>
                      </a:r>
                    </a:p>
                  </a:txBody>
                </a:tc>
                <a:tc>
                  <a:txBody>
                    <a:bodyPr/>
                    <a:lstStyle/>
                    <a:p>
                      <a:pPr lvl="0" indent="0" marL="0">
                        <a:buNone/>
                      </a:pPr>
                      <a:r>
                        <a:rPr/>
                        <a:t>3.12.0</a:t>
                      </a:r>
                    </a:p>
                  </a:txBody>
                </a:tc>
                <a:tc>
                  <a:txBody>
                    <a:bodyPr/>
                    <a:lstStyle/>
                    <a:p>
                      <a:pPr lvl="0" indent="0" marL="0">
                        <a:buNone/>
                      </a:pPr>
                      <a:r>
                        <a:rPr/>
                        <a:t>Genome assembly</a:t>
                      </a:r>
                    </a:p>
                  </a:txBody>
                </a:tc>
              </a:tr>
              <a:tr h="0">
                <a:tc>
                  <a:txBody>
                    <a:bodyPr/>
                    <a:lstStyle/>
                    <a:p>
                      <a:pPr lvl="0" indent="0" marL="0">
                        <a:buNone/>
                      </a:pPr>
                      <a:r>
                        <a:rPr/>
                        <a:t>Quast</a:t>
                      </a:r>
                    </a:p>
                  </a:txBody>
                </a:tc>
                <a:tc>
                  <a:txBody>
                    <a:bodyPr/>
                    <a:lstStyle/>
                    <a:p>
                      <a:pPr lvl="0" indent="0" marL="0">
                        <a:buNone/>
                      </a:pPr>
                      <a:r>
                        <a:rPr/>
                        <a:t>5.0.2</a:t>
                      </a:r>
                    </a:p>
                  </a:txBody>
                </a:tc>
                <a:tc>
                  <a:txBody>
                    <a:bodyPr/>
                    <a:lstStyle/>
                    <a:p>
                      <a:pPr lvl="0" indent="0" marL="0">
                        <a:buNone/>
                      </a:pPr>
                      <a:r>
                        <a:rPr/>
                        <a:t>Genome assembly quality assessment</a:t>
                      </a:r>
                    </a:p>
                  </a:txBody>
                </a:tc>
              </a:tr>
              <a:tr h="0">
                <a:tc>
                  <a:txBody>
                    <a:bodyPr/>
                    <a:lstStyle/>
                    <a:p>
                      <a:pPr lvl="0" indent="0" marL="0">
                        <a:buNone/>
                      </a:pPr>
                      <a:r>
                        <a:rPr/>
                        <a:t>NUCmer</a:t>
                      </a:r>
                    </a:p>
                  </a:txBody>
                </a:tc>
                <a:tc>
                  <a:txBody>
                    <a:bodyPr/>
                    <a:lstStyle/>
                    <a:p>
                      <a:pPr lvl="0" indent="0" marL="0">
                        <a:buNone/>
                      </a:pPr>
                      <a:r>
                        <a:rPr/>
                        <a:t>3.1</a:t>
                      </a:r>
                    </a:p>
                  </a:txBody>
                </a:tc>
                <a:tc>
                  <a:txBody>
                    <a:bodyPr/>
                    <a:lstStyle/>
                    <a:p>
                      <a:pPr lvl="0" indent="0" marL="0">
                        <a:buNone/>
                      </a:pPr>
                      <a:r>
                        <a:rPr/>
                        <a:t>Genome alignment</a:t>
                      </a:r>
                    </a:p>
                  </a:txBody>
                </a:tc>
              </a:tr>
              <a:tr h="0">
                <a:tc>
                  <a:txBody>
                    <a:bodyPr/>
                    <a:lstStyle/>
                    <a:p>
                      <a:pPr lvl="0" indent="0" marL="0">
                        <a:buNone/>
                      </a:pPr>
                      <a:r>
                        <a:rPr/>
                        <a:t>Circos</a:t>
                      </a:r>
                    </a:p>
                  </a:txBody>
                </a:tc>
                <a:tc>
                  <a:txBody>
                    <a:bodyPr/>
                    <a:lstStyle/>
                    <a:p>
                      <a:pPr lvl="0" indent="0" marL="0">
                        <a:buNone/>
                      </a:pPr>
                      <a:r>
                        <a:rPr/>
                        <a:t>0.69-8</a:t>
                      </a:r>
                    </a:p>
                  </a:txBody>
                </a:tc>
                <a:tc>
                  <a:txBody>
                    <a:bodyPr/>
                    <a:lstStyle/>
                    <a:p>
                      <a:pPr lvl="0" indent="0" marL="0">
                        <a:buNone/>
                      </a:pPr>
                      <a:r>
                        <a:rPr/>
                        <a:t>Genome visualization</a:t>
                      </a:r>
                    </a:p>
                  </a:txBody>
                </a:tc>
              </a:tr>
              <a:tr h="0">
                <a:tc>
                  <a:txBody>
                    <a:bodyPr/>
                    <a:lstStyle/>
                    <a:p>
                      <a:pPr lvl="0" indent="0" marL="0">
                        <a:buNone/>
                      </a:pPr>
                      <a:r>
                        <a:rPr/>
                        <a:t>Infoseq</a:t>
                      </a:r>
                    </a:p>
                  </a:txBody>
                </a:tc>
                <a:tc>
                  <a:txBody>
                    <a:bodyPr/>
                    <a:lstStyle/>
                    <a:p>
                      <a:pPr lvl="0" indent="0" marL="0">
                        <a:buNone/>
                      </a:pPr>
                      <a:r>
                        <a:rPr/>
                        <a:t>6.6.0.0</a:t>
                      </a:r>
                    </a:p>
                  </a:txBody>
                </a:tc>
                <a:tc>
                  <a:txBody>
                    <a:bodyPr/>
                    <a:lstStyle/>
                    <a:p>
                      <a:pPr lvl="0" indent="0" marL="0">
                        <a:buNone/>
                      </a:pPr>
                      <a:r>
                        <a:rPr/>
                        <a:t>Sequence summary statistics</a:t>
                      </a:r>
                    </a:p>
                  </a:txBody>
                </a:tc>
              </a:tr>
              <a:tr h="0">
                <a:tc>
                  <a:txBody>
                    <a:bodyPr/>
                    <a:lstStyle/>
                    <a:p>
                      <a:pPr lvl="0" indent="0" marL="0">
                        <a:buNone/>
                      </a:pPr>
                      <a:r>
                        <a:rPr/>
                        <a:t>R</a:t>
                      </a:r>
                    </a:p>
                  </a:txBody>
                </a:tc>
                <a:tc>
                  <a:txBody>
                    <a:bodyPr/>
                    <a:lstStyle/>
                    <a:p>
                      <a:pPr lvl="0" indent="0" marL="0">
                        <a:buNone/>
                      </a:pPr>
                      <a:r>
                        <a:rPr/>
                        <a:t>3.6.2</a:t>
                      </a:r>
                    </a:p>
                  </a:txBody>
                </a:tc>
                <a:tc>
                  <a:txBody>
                    <a:bodyPr/>
                    <a:lstStyle/>
                    <a:p>
                      <a:pPr lvl="0" indent="0" marL="0">
                        <a:buNone/>
                      </a:pPr>
                      <a:r>
                        <a:rPr/>
                        <a:t>Visualizing overlaps between variant sets</a:t>
                      </a:r>
                    </a:p>
                  </a:txBody>
                </a:tc>
              </a:tr>
            </a:tbl>
          </a:graphicData>
        </a:graphic>
      </p:graphicFrame>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Section title</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sp>
        <p:nvSpPr>
          <p:cNvPr id="3" name="Content Placeholder 2"/>
          <p:cNvSpPr>
            <a:spLocks noGrp="1"/>
          </p:cNvSpPr>
          <p:nvPr>
            <p:ph idx="1"/>
          </p:nvPr>
        </p:nvSpPr>
        <p:spPr/>
        <p:txBody>
          <a:bodyPr/>
          <a:lstStyle/>
          <a:p>
            <a:pPr lvl="0" indent="0">
              <a:buNone/>
            </a:pPr>
            <a:r>
              <a:rPr b="1">
                <a:solidFill>
                  <a:srgbClr val="007020"/>
                </a:solidFill>
                <a:latin typeface="Courier"/>
              </a:rPr>
              <a:t>if</a:t>
            </a:r>
            <a:r>
              <a:rPr>
                <a:latin typeface="Courier"/>
              </a:rPr>
              <a:t> </a:t>
            </a:r>
            <a:r>
              <a:rPr b="1">
                <a:solidFill>
                  <a:srgbClr val="007020"/>
                </a:solidFill>
                <a:latin typeface="Courier"/>
              </a:rPr>
              <a:t>[[</a:t>
            </a:r>
            <a:r>
              <a:rPr>
                <a:latin typeface="Courier"/>
              </a:rPr>
              <a:t> </a:t>
            </a:r>
            <a:r>
              <a:rPr>
                <a:solidFill>
                  <a:srgbClr val="007020"/>
                </a:solidFill>
                <a:latin typeface="Courier"/>
              </a:rPr>
              <a:t>!</a:t>
            </a:r>
            <a:r>
              <a:rPr>
                <a:latin typeface="Courier"/>
              </a:rPr>
              <a:t> </a:t>
            </a:r>
            <a:r>
              <a:rPr>
                <a:solidFill>
                  <a:srgbClr val="007020"/>
                </a:solidFill>
                <a:latin typeface="Courier"/>
              </a:rPr>
              <a:t>-e</a:t>
            </a:r>
            <a:r>
              <a:rPr>
                <a:latin typeface="Courier"/>
              </a:rPr>
              <a:t> </a:t>
            </a:r>
            <a:r>
              <a:rPr>
                <a:solidFill>
                  <a:srgbClr val="19177C"/>
                </a:solidFill>
                <a:latin typeface="Courier"/>
              </a:rPr>
              <a:t>$target</a:t>
            </a:r>
            <a:r>
              <a:rPr>
                <a:latin typeface="Courier"/>
              </a:rPr>
              <a:t> </a:t>
            </a:r>
            <a:r>
              <a:rPr b="1">
                <a:solidFill>
                  <a:srgbClr val="007020"/>
                </a:solidFill>
                <a:latin typeface="Courier"/>
              </a:rPr>
              <a:t>]];</a:t>
            </a:r>
            <a:r>
              <a:rPr>
                <a:latin typeface="Courier"/>
              </a:rPr>
              <a:t> </a:t>
            </a:r>
            <a:r>
              <a:rPr b="1">
                <a:solidFill>
                  <a:srgbClr val="007020"/>
                </a:solidFill>
                <a:latin typeface="Courier"/>
              </a:rPr>
              <a:t>then</a:t>
            </a:r>
            <a:br/>
            <a:r>
              <a:rPr>
                <a:latin typeface="Courier"/>
              </a:rPr>
              <a:t>    </a:t>
            </a:r>
            <a:r>
              <a:rPr>
                <a:solidFill>
                  <a:srgbClr val="06287E"/>
                </a:solidFill>
                <a:latin typeface="Courier"/>
              </a:rPr>
              <a:t>mkdir</a:t>
            </a:r>
            <a:r>
              <a:rPr>
                <a:latin typeface="Courier"/>
              </a:rPr>
              <a:t> </a:t>
            </a:r>
            <a:r>
              <a:rPr>
                <a:solidFill>
                  <a:srgbClr val="7D9029"/>
                </a:solidFill>
                <a:latin typeface="Courier"/>
              </a:rPr>
              <a:t>-p</a:t>
            </a:r>
            <a:r>
              <a:rPr>
                <a:latin typeface="Courier"/>
              </a:rPr>
              <a:t> </a:t>
            </a:r>
            <a:r>
              <a:rPr>
                <a:solidFill>
                  <a:srgbClr val="19177C"/>
                </a:solidFill>
                <a:latin typeface="Courier"/>
              </a:rPr>
              <a:t>$target</a:t>
            </a:r>
            <a:br/>
            <a:r>
              <a:rPr b="1">
                <a:solidFill>
                  <a:srgbClr val="007020"/>
                </a:solidFill>
                <a:latin typeface="Courier"/>
              </a:rPr>
              <a:t>elif</a:t>
            </a:r>
            <a:r>
              <a:rPr>
                <a:latin typeface="Courier"/>
              </a:rPr>
              <a:t> </a:t>
            </a:r>
            <a:r>
              <a:rPr b="1">
                <a:solidFill>
                  <a:srgbClr val="007020"/>
                </a:solidFill>
                <a:latin typeface="Courier"/>
              </a:rPr>
              <a:t>[[</a:t>
            </a:r>
            <a:r>
              <a:rPr>
                <a:latin typeface="Courier"/>
              </a:rPr>
              <a:t> </a:t>
            </a:r>
            <a:r>
              <a:rPr>
                <a:solidFill>
                  <a:srgbClr val="007020"/>
                </a:solidFill>
                <a:latin typeface="Courier"/>
              </a:rPr>
              <a:t>!</a:t>
            </a:r>
            <a:r>
              <a:rPr>
                <a:latin typeface="Courier"/>
              </a:rPr>
              <a:t> </a:t>
            </a:r>
            <a:r>
              <a:rPr>
                <a:solidFill>
                  <a:srgbClr val="007020"/>
                </a:solidFill>
                <a:latin typeface="Courier"/>
              </a:rPr>
              <a:t>-d</a:t>
            </a:r>
            <a:r>
              <a:rPr>
                <a:latin typeface="Courier"/>
              </a:rPr>
              <a:t> </a:t>
            </a:r>
            <a:r>
              <a:rPr>
                <a:solidFill>
                  <a:srgbClr val="19177C"/>
                </a:solidFill>
                <a:latin typeface="Courier"/>
              </a:rPr>
              <a:t>$target</a:t>
            </a:r>
            <a:r>
              <a:rPr>
                <a:latin typeface="Courier"/>
              </a:rPr>
              <a:t> </a:t>
            </a:r>
            <a:r>
              <a:rPr b="1">
                <a:solidFill>
                  <a:srgbClr val="007020"/>
                </a:solidFill>
                <a:latin typeface="Courier"/>
              </a:rPr>
              <a:t>]];</a:t>
            </a:r>
            <a:r>
              <a:rPr>
                <a:latin typeface="Courier"/>
              </a:rPr>
              <a:t> </a:t>
            </a:r>
            <a:r>
              <a:rPr b="1">
                <a:solidFill>
                  <a:srgbClr val="007020"/>
                </a:solidFill>
                <a:latin typeface="Courier"/>
              </a:rPr>
              <a:t>then</a:t>
            </a:r>
            <a:br/>
            <a:r>
              <a:rPr>
                <a:latin typeface="Courier"/>
              </a:rPr>
              <a:t>    </a:t>
            </a:r>
            <a:r>
              <a:rPr>
                <a:solidFill>
                  <a:srgbClr val="008000"/>
                </a:solidFill>
                <a:latin typeface="Courier"/>
              </a:rPr>
              <a:t>echo</a:t>
            </a:r>
            <a:r>
              <a:rPr>
                <a:latin typeface="Courier"/>
              </a:rPr>
              <a:t> </a:t>
            </a:r>
            <a:r>
              <a:rPr>
                <a:solidFill>
                  <a:srgbClr val="4070A0"/>
                </a:solidFill>
                <a:latin typeface="Courier"/>
              </a:rPr>
              <a:t>"</a:t>
            </a:r>
            <a:r>
              <a:rPr>
                <a:solidFill>
                  <a:srgbClr val="19177C"/>
                </a:solidFill>
                <a:latin typeface="Courier"/>
              </a:rPr>
              <a:t>$target</a:t>
            </a:r>
            <a:r>
              <a:rPr>
                <a:solidFill>
                  <a:srgbClr val="4070A0"/>
                </a:solidFill>
                <a:latin typeface="Courier"/>
              </a:rPr>
              <a:t> already exists but is not a directory"</a:t>
            </a:r>
            <a:r>
              <a:rPr>
                <a:latin typeface="Courier"/>
              </a:rPr>
              <a:t> </a:t>
            </a:r>
            <a:r>
              <a:rPr>
                <a:solidFill>
                  <a:srgbClr val="40A070"/>
                </a:solidFill>
                <a:latin typeface="Courier"/>
              </a:rPr>
              <a:t>1</a:t>
            </a:r>
            <a:r>
              <a:rPr>
                <a:solidFill>
                  <a:srgbClr val="666666"/>
                </a:solidFill>
                <a:latin typeface="Courier"/>
              </a:rPr>
              <a:t>&gt;&amp;</a:t>
            </a:r>
            <a:r>
              <a:rPr>
                <a:solidFill>
                  <a:srgbClr val="40A070"/>
                </a:solidFill>
                <a:latin typeface="Courier"/>
              </a:rPr>
              <a:t>2</a:t>
            </a:r>
            <a:br/>
            <a:r>
              <a:rPr b="1">
                <a:solidFill>
                  <a:srgbClr val="007020"/>
                </a:solidFill>
                <a:latin typeface="Courier"/>
              </a:rPr>
              <a:t>fi</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sp>
        <p:nvSpPr>
          <p:cNvPr id="3" name="Content Placeholder 2"/>
          <p:cNvSpPr>
            <a:spLocks noGrp="1"/>
          </p:cNvSpPr>
          <p:nvPr>
            <p:ph idx="1"/>
          </p:nvPr>
        </p:nvSpPr>
        <p:spPr/>
        <p:txBody>
          <a:bodyPr/>
          <a:lstStyle/>
          <a:p>
            <a:pPr lvl="0" indent="0">
              <a:buNone/>
            </a:pPr>
            <a:r>
              <a:rPr>
                <a:solidFill>
                  <a:srgbClr val="902000"/>
                </a:solidFill>
                <a:latin typeface="Courier"/>
              </a:rPr>
              <a:t>@sorted</a:t>
            </a:r>
            <a:r>
              <a:rPr>
                <a:latin typeface="Courier"/>
              </a:rPr>
              <a:t> = </a:t>
            </a:r>
            <a:r>
              <a:rPr>
                <a:solidFill>
                  <a:srgbClr val="06287E"/>
                </a:solidFill>
                <a:latin typeface="Courier"/>
              </a:rPr>
              <a:t>map</a:t>
            </a:r>
            <a:r>
              <a:rPr>
                <a:latin typeface="Courier"/>
              </a:rPr>
              <a:t>  { </a:t>
            </a:r>
            <a:r>
              <a:rPr b="1" i="1">
                <a:solidFill>
                  <a:srgbClr val="60A0B0"/>
                </a:solidFill>
                <a:latin typeface="Courier"/>
              </a:rPr>
              <a:t>$_</a:t>
            </a:r>
            <a:r>
              <a:rPr>
                <a:latin typeface="Courier"/>
              </a:rPr>
              <a:t>-&gt;[</a:t>
            </a:r>
            <a:r>
              <a:rPr>
                <a:solidFill>
                  <a:srgbClr val="40A070"/>
                </a:solidFill>
                <a:latin typeface="Courier"/>
              </a:rPr>
              <a:t>0</a:t>
            </a:r>
            <a:r>
              <a:rPr>
                <a:latin typeface="Courier"/>
              </a:rPr>
              <a:t>] }</a:t>
            </a:r>
            <a:br/>
            <a:r>
              <a:rPr>
                <a:latin typeface="Courier"/>
              </a:rPr>
              <a:t>          </a:t>
            </a:r>
            <a:r>
              <a:rPr>
                <a:solidFill>
                  <a:srgbClr val="06287E"/>
                </a:solidFill>
                <a:latin typeface="Courier"/>
              </a:rPr>
              <a:t>sort</a:t>
            </a:r>
            <a:r>
              <a:rPr>
                <a:latin typeface="Courier"/>
              </a:rPr>
              <a:t> { </a:t>
            </a:r>
            <a:r>
              <a:rPr>
                <a:solidFill>
                  <a:srgbClr val="902000"/>
                </a:solidFill>
                <a:latin typeface="Courier"/>
              </a:rPr>
              <a:t>$a</a:t>
            </a:r>
            <a:r>
              <a:rPr>
                <a:latin typeface="Courier"/>
              </a:rPr>
              <a:t>-&gt;[</a:t>
            </a:r>
            <a:r>
              <a:rPr>
                <a:solidFill>
                  <a:srgbClr val="40A070"/>
                </a:solidFill>
                <a:latin typeface="Courier"/>
              </a:rPr>
              <a:t>1</a:t>
            </a:r>
            <a:r>
              <a:rPr>
                <a:latin typeface="Courier"/>
              </a:rPr>
              <a:t>] &lt;=&gt; </a:t>
            </a:r>
            <a:r>
              <a:rPr>
                <a:solidFill>
                  <a:srgbClr val="902000"/>
                </a:solidFill>
                <a:latin typeface="Courier"/>
              </a:rPr>
              <a:t>$b</a:t>
            </a:r>
            <a:r>
              <a:rPr>
                <a:latin typeface="Courier"/>
              </a:rPr>
              <a:t>-&gt;[</a:t>
            </a:r>
            <a:r>
              <a:rPr>
                <a:solidFill>
                  <a:srgbClr val="40A070"/>
                </a:solidFill>
                <a:latin typeface="Courier"/>
              </a:rPr>
              <a:t>1</a:t>
            </a:r>
            <a:r>
              <a:rPr>
                <a:latin typeface="Courier"/>
              </a:rPr>
              <a:t>] </a:t>
            </a:r>
            <a:r>
              <a:rPr>
                <a:solidFill>
                  <a:srgbClr val="007020"/>
                </a:solidFill>
                <a:latin typeface="Courier"/>
              </a:rPr>
              <a:t>or</a:t>
            </a:r>
            <a:r>
              <a:rPr>
                <a:latin typeface="Courier"/>
              </a:rPr>
              <a:t> </a:t>
            </a:r>
            <a:r>
              <a:rPr>
                <a:solidFill>
                  <a:srgbClr val="902000"/>
                </a:solidFill>
                <a:latin typeface="Courier"/>
              </a:rPr>
              <a:t>$a</a:t>
            </a:r>
            <a:r>
              <a:rPr>
                <a:latin typeface="Courier"/>
              </a:rPr>
              <a:t>-&gt;[</a:t>
            </a:r>
            <a:r>
              <a:rPr>
                <a:solidFill>
                  <a:srgbClr val="40A070"/>
                </a:solidFill>
                <a:latin typeface="Courier"/>
              </a:rPr>
              <a:t>0</a:t>
            </a:r>
            <a:r>
              <a:rPr>
                <a:latin typeface="Courier"/>
              </a:rPr>
              <a:t>] </a:t>
            </a:r>
            <a:r>
              <a:rPr>
                <a:solidFill>
                  <a:srgbClr val="007020"/>
                </a:solidFill>
                <a:latin typeface="Courier"/>
              </a:rPr>
              <a:t>cmp</a:t>
            </a:r>
            <a:r>
              <a:rPr>
                <a:latin typeface="Courier"/>
              </a:rPr>
              <a:t> </a:t>
            </a:r>
            <a:r>
              <a:rPr>
                <a:solidFill>
                  <a:srgbClr val="902000"/>
                </a:solidFill>
                <a:latin typeface="Courier"/>
              </a:rPr>
              <a:t>$b</a:t>
            </a:r>
            <a:r>
              <a:rPr>
                <a:latin typeface="Courier"/>
              </a:rPr>
              <a:t>-&gt;[</a:t>
            </a:r>
            <a:r>
              <a:rPr>
                <a:solidFill>
                  <a:srgbClr val="40A070"/>
                </a:solidFill>
                <a:latin typeface="Courier"/>
              </a:rPr>
              <a:t>0</a:t>
            </a:r>
            <a:r>
              <a:rPr>
                <a:latin typeface="Courier"/>
              </a:rPr>
              <a:t>] }</a:t>
            </a:r>
            <a:br/>
            <a:r>
              <a:rPr>
                <a:latin typeface="Courier"/>
              </a:rPr>
              <a:t>          </a:t>
            </a:r>
            <a:r>
              <a:rPr>
                <a:solidFill>
                  <a:srgbClr val="06287E"/>
                </a:solidFill>
                <a:latin typeface="Courier"/>
              </a:rPr>
              <a:t>map</a:t>
            </a:r>
            <a:r>
              <a:rPr>
                <a:latin typeface="Courier"/>
              </a:rPr>
              <a:t>  { [</a:t>
            </a:r>
            <a:r>
              <a:rPr b="1" i="1">
                <a:solidFill>
                  <a:srgbClr val="60A0B0"/>
                </a:solidFill>
                <a:latin typeface="Courier"/>
              </a:rPr>
              <a:t>$_</a:t>
            </a:r>
            <a:r>
              <a:rPr>
                <a:latin typeface="Courier"/>
              </a:rPr>
              <a:t>, </a:t>
            </a:r>
            <a:r>
              <a:rPr>
                <a:solidFill>
                  <a:srgbClr val="06287E"/>
                </a:solidFill>
                <a:latin typeface="Courier"/>
              </a:rPr>
              <a:t>length</a:t>
            </a:r>
            <a:r>
              <a:rPr>
                <a:latin typeface="Courier"/>
              </a:rPr>
              <a:t>(</a:t>
            </a:r>
            <a:r>
              <a:rPr b="1" i="1">
                <a:solidFill>
                  <a:srgbClr val="60A0B0"/>
                </a:solidFill>
                <a:latin typeface="Courier"/>
              </a:rPr>
              <a:t>$_</a:t>
            </a:r>
            <a:r>
              <a:rPr>
                <a:latin typeface="Courier"/>
              </a:rPr>
              <a:t>)] }</a:t>
            </a:r>
            <a:br/>
            <a:r>
              <a:rPr>
                <a:latin typeface="Courier"/>
              </a:rPr>
              <a:t>               </a:t>
            </a:r>
            <a:r>
              <a:rPr>
                <a:solidFill>
                  <a:srgbClr val="902000"/>
                </a:solidFill>
                <a:latin typeface="Courier"/>
              </a:rPr>
              <a:t>@unsorted</a:t>
            </a:r>
            <a:r>
              <a:rPr>
                <a:latin typeface="Courier"/>
              </a:rPr>
              <a:t>;</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sp>
        <p:nvSpPr>
          <p:cNvPr id="3" name="Content Placeholder 2"/>
          <p:cNvSpPr>
            <a:spLocks noGrp="1"/>
          </p:cNvSpPr>
          <p:nvPr>
            <p:ph idx="1"/>
          </p:nvPr>
        </p:nvSpPr>
        <p:spPr/>
        <p:txBody>
          <a:bodyPr/>
          <a:lstStyle/>
          <a:p>
            <a:pPr lvl="0" indent="0">
              <a:buNone/>
            </a:pPr>
            <a:r>
              <a:rPr>
                <a:latin typeface="Courier"/>
              </a:rPr>
              <a:t>prices </a:t>
            </a:r>
            <a:r>
              <a:rPr>
                <a:solidFill>
                  <a:srgbClr val="666666"/>
                </a:solidFill>
                <a:latin typeface="Courier"/>
              </a:rPr>
              <a:t>=</a:t>
            </a:r>
            <a:r>
              <a:rPr>
                <a:latin typeface="Courier"/>
              </a:rPr>
              <a:t> {</a:t>
            </a:r>
            <a:r>
              <a:rPr>
                <a:solidFill>
                  <a:srgbClr val="4070A0"/>
                </a:solidFill>
                <a:latin typeface="Courier"/>
              </a:rPr>
              <a:t>'apple'</a:t>
            </a:r>
            <a:r>
              <a:rPr>
                <a:latin typeface="Courier"/>
              </a:rPr>
              <a:t>: </a:t>
            </a:r>
            <a:r>
              <a:rPr>
                <a:solidFill>
                  <a:srgbClr val="40A070"/>
                </a:solidFill>
                <a:latin typeface="Courier"/>
              </a:rPr>
              <a:t>0.40</a:t>
            </a:r>
            <a:r>
              <a:rPr>
                <a:latin typeface="Courier"/>
              </a:rPr>
              <a:t>, </a:t>
            </a:r>
            <a:r>
              <a:rPr>
                <a:solidFill>
                  <a:srgbClr val="4070A0"/>
                </a:solidFill>
                <a:latin typeface="Courier"/>
              </a:rPr>
              <a:t>'banana'</a:t>
            </a:r>
            <a:r>
              <a:rPr>
                <a:latin typeface="Courier"/>
              </a:rPr>
              <a:t>: </a:t>
            </a:r>
            <a:r>
              <a:rPr>
                <a:solidFill>
                  <a:srgbClr val="40A070"/>
                </a:solidFill>
                <a:latin typeface="Courier"/>
              </a:rPr>
              <a:t>0.50</a:t>
            </a:r>
            <a:r>
              <a:rPr>
                <a:latin typeface="Courier"/>
              </a:rPr>
              <a:t>}</a:t>
            </a:r>
            <a:br/>
            <a:r>
              <a:rPr>
                <a:latin typeface="Courier"/>
              </a:rPr>
              <a:t>my_purchase </a:t>
            </a:r>
            <a:r>
              <a:rPr>
                <a:solidFill>
                  <a:srgbClr val="666666"/>
                </a:solidFill>
                <a:latin typeface="Courier"/>
              </a:rPr>
              <a:t>=</a:t>
            </a:r>
            <a:r>
              <a:rPr>
                <a:latin typeface="Courier"/>
              </a:rPr>
              <a:t> {</a:t>
            </a:r>
            <a:br/>
            <a:r>
              <a:rPr>
                <a:latin typeface="Courier"/>
              </a:rPr>
              <a:t>    </a:t>
            </a:r>
            <a:r>
              <a:rPr>
                <a:solidFill>
                  <a:srgbClr val="4070A0"/>
                </a:solidFill>
                <a:latin typeface="Courier"/>
              </a:rPr>
              <a:t>'apple'</a:t>
            </a:r>
            <a:r>
              <a:rPr>
                <a:latin typeface="Courier"/>
              </a:rPr>
              <a:t>: </a:t>
            </a:r>
            <a:r>
              <a:rPr>
                <a:solidFill>
                  <a:srgbClr val="40A070"/>
                </a:solidFill>
                <a:latin typeface="Courier"/>
              </a:rPr>
              <a:t>1</a:t>
            </a:r>
            <a:r>
              <a:rPr>
                <a:latin typeface="Courier"/>
              </a:rPr>
              <a:t>,</a:t>
            </a:r>
            <a:br/>
            <a:r>
              <a:rPr>
                <a:latin typeface="Courier"/>
              </a:rPr>
              <a:t>    </a:t>
            </a:r>
            <a:r>
              <a:rPr>
                <a:solidFill>
                  <a:srgbClr val="4070A0"/>
                </a:solidFill>
                <a:latin typeface="Courier"/>
              </a:rPr>
              <a:t>'banana'</a:t>
            </a:r>
            <a:r>
              <a:rPr>
                <a:latin typeface="Courier"/>
              </a:rPr>
              <a:t>: </a:t>
            </a:r>
            <a:r>
              <a:rPr>
                <a:solidFill>
                  <a:srgbClr val="40A070"/>
                </a:solidFill>
                <a:latin typeface="Courier"/>
              </a:rPr>
              <a:t>6</a:t>
            </a:r>
            <a:r>
              <a:rPr>
                <a:latin typeface="Courier"/>
              </a:rPr>
              <a:t>}</a:t>
            </a:r>
            <a:br/>
            <a:r>
              <a:rPr>
                <a:latin typeface="Courier"/>
              </a:rPr>
              <a:t>grocery_bill </a:t>
            </a:r>
            <a:r>
              <a:rPr>
                <a:solidFill>
                  <a:srgbClr val="666666"/>
                </a:solidFill>
                <a:latin typeface="Courier"/>
              </a:rPr>
              <a:t>=</a:t>
            </a:r>
            <a:r>
              <a:rPr>
                <a:latin typeface="Courier"/>
              </a:rPr>
              <a:t> </a:t>
            </a:r>
            <a:r>
              <a:rPr>
                <a:solidFill>
                  <a:srgbClr val="008000"/>
                </a:solidFill>
                <a:latin typeface="Courier"/>
              </a:rPr>
              <a:t>sum</a:t>
            </a:r>
            <a:r>
              <a:rPr>
                <a:latin typeface="Courier"/>
              </a:rPr>
              <a:t>(prices[fruit] </a:t>
            </a:r>
            <a:r>
              <a:rPr>
                <a:solidFill>
                  <a:srgbClr val="666666"/>
                </a:solidFill>
                <a:latin typeface="Courier"/>
              </a:rPr>
              <a:t>*</a:t>
            </a:r>
            <a:r>
              <a:rPr>
                <a:latin typeface="Courier"/>
              </a:rPr>
              <a:t> my_purchase[fruit]</a:t>
            </a:r>
            <a:br/>
            <a:r>
              <a:rPr>
                <a:latin typeface="Courier"/>
              </a:rPr>
              <a:t>                   </a:t>
            </a:r>
            <a:r>
              <a:rPr b="1">
                <a:solidFill>
                  <a:srgbClr val="007020"/>
                </a:solidFill>
                <a:latin typeface="Courier"/>
              </a:rPr>
              <a:t>for</a:t>
            </a:r>
            <a:r>
              <a:rPr>
                <a:latin typeface="Courier"/>
              </a:rPr>
              <a:t> fruit </a:t>
            </a:r>
            <a:r>
              <a:rPr b="1">
                <a:solidFill>
                  <a:srgbClr val="007020"/>
                </a:solidFill>
                <a:latin typeface="Courier"/>
              </a:rPr>
              <a:t>in</a:t>
            </a:r>
            <a:r>
              <a:rPr>
                <a:latin typeface="Courier"/>
              </a:rPr>
              <a:t> my_purchase)</a:t>
            </a:r>
            <a:br/>
            <a:r>
              <a:rPr>
                <a:solidFill>
                  <a:srgbClr val="008000"/>
                </a:solidFill>
                <a:latin typeface="Courier"/>
              </a:rPr>
              <a:t>print</a:t>
            </a:r>
            <a:r>
              <a:rPr>
                <a:latin typeface="Courier"/>
              </a:rPr>
              <a:t> (</a:t>
            </a:r>
            <a:r>
              <a:rPr>
                <a:solidFill>
                  <a:srgbClr val="4070A0"/>
                </a:solidFill>
                <a:latin typeface="Courier"/>
              </a:rPr>
              <a:t>'I owe the grocer $%.2f'</a:t>
            </a:r>
            <a:r>
              <a:rPr>
                <a:latin typeface="Courier"/>
              </a:rPr>
              <a:t> </a:t>
            </a:r>
            <a:r>
              <a:rPr>
                <a:solidFill>
                  <a:srgbClr val="666666"/>
                </a:solidFill>
                <a:latin typeface="Courier"/>
              </a:rPr>
              <a:t>%</a:t>
            </a:r>
            <a:r>
              <a:rPr>
                <a:latin typeface="Courier"/>
              </a:rPr>
              <a:t> grocery_bill)</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sp>
        <p:nvSpPr>
          <p:cNvPr id="3" name="Content Placeholder 2"/>
          <p:cNvSpPr>
            <a:spLocks noGrp="1"/>
          </p:cNvSpPr>
          <p:nvPr>
            <p:ph idx="1"/>
          </p:nvPr>
        </p:nvSpPr>
        <p:spPr/>
        <p:txBody>
          <a:bodyPr/>
          <a:lstStyle/>
          <a:p>
            <a:pPr lvl="0" indent="0">
              <a:buNone/>
            </a:pPr>
            <a:r>
              <a:rPr b="1">
                <a:solidFill>
                  <a:srgbClr val="007020"/>
                </a:solidFill>
                <a:latin typeface="Courier"/>
              </a:rPr>
              <a:t>for</a:t>
            </a:r>
            <a:r>
              <a:rPr>
                <a:latin typeface="Courier"/>
              </a:rPr>
              <a:t> (column </a:t>
            </a:r>
            <a:r>
              <a:rPr b="1">
                <a:solidFill>
                  <a:srgbClr val="007020"/>
                </a:solidFill>
                <a:latin typeface="Courier"/>
              </a:rPr>
              <a:t>in</a:t>
            </a:r>
            <a:r>
              <a:rPr>
                <a:latin typeface="Courier"/>
              </a:rPr>
              <a:t> </a:t>
            </a:r>
            <a:r>
              <a:rPr>
                <a:solidFill>
                  <a:srgbClr val="06287E"/>
                </a:solidFill>
                <a:latin typeface="Courier"/>
              </a:rPr>
              <a:t>names</a:t>
            </a:r>
            <a:r>
              <a:rPr>
                <a:latin typeface="Courier"/>
              </a:rPr>
              <a:t>(genotypes)) {</a:t>
            </a:r>
            <a:br/>
            <a:r>
              <a:rPr>
                <a:latin typeface="Courier"/>
              </a:rPr>
              <a:t>  vcf </a:t>
            </a:r>
            <a:r>
              <a:rPr>
                <a:solidFill>
                  <a:srgbClr val="4070A0"/>
                </a:solidFill>
                <a:latin typeface="Courier"/>
              </a:rPr>
              <a:t>%&gt;%</a:t>
            </a:r>
            <a:br/>
            <a:r>
              <a:rPr>
                <a:latin typeface="Courier"/>
              </a:rPr>
              <a:t>    </a:t>
            </a:r>
            <a:r>
              <a:rPr>
                <a:solidFill>
                  <a:srgbClr val="06287E"/>
                </a:solidFill>
                <a:latin typeface="Courier"/>
              </a:rPr>
              <a:t>add_column</a:t>
            </a:r>
            <a:r>
              <a:rPr>
                <a:latin typeface="Courier"/>
              </a:rPr>
              <a:t>(</a:t>
            </a:r>
            <a:r>
              <a:rPr>
                <a:solidFill>
                  <a:srgbClr val="4070A0"/>
                </a:solidFill>
                <a:latin typeface="Courier"/>
              </a:rPr>
              <a:t>!!</a:t>
            </a:r>
            <a:r>
              <a:rPr>
                <a:latin typeface="Courier"/>
              </a:rPr>
              <a:t>(column) </a:t>
            </a:r>
            <a:r>
              <a:rPr>
                <a:solidFill>
                  <a:srgbClr val="4070A0"/>
                </a:solidFill>
                <a:latin typeface="Courier"/>
              </a:rPr>
              <a:t>:=</a:t>
            </a:r>
            <a:r>
              <a:rPr>
                <a:latin typeface="Courier"/>
              </a:rPr>
              <a:t> genotypes[[column]]) </a:t>
            </a:r>
            <a:r>
              <a:rPr>
                <a:solidFill>
                  <a:srgbClr val="007020"/>
                </a:solidFill>
                <a:latin typeface="Courier"/>
              </a:rPr>
              <a:t>-&gt;</a:t>
            </a:r>
            <a:br/>
            <a:r>
              <a:rPr>
                <a:latin typeface="Courier"/>
              </a:rPr>
              <a:t>    vcf</a:t>
            </a:r>
            <a:br/>
            <a:r>
              <a:rPr>
                <a:latin typeface="Courier"/>
              </a:rPr>
              <a:t>}</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Section Title</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sp>
        <p:nvSpPr>
          <p:cNvPr id="3" name="Content Placeholder 2"/>
          <p:cNvSpPr>
            <a:spLocks noGrp="1"/>
          </p:cNvSpPr>
          <p:nvPr>
            <p:ph idx="1"/>
          </p:nvPr>
        </p:nvSpPr>
        <p:spPr/>
        <p:txBody>
          <a:bodyPr/>
          <a:lstStyle/>
          <a:p>
            <a:pPr lvl="0"/>
            <a:r>
              <a:rPr/>
              <a:t>list item</a:t>
            </a:r>
          </a:p>
          <a:p>
            <a:pPr lvl="0"/>
            <a:r>
              <a:rPr/>
              <a:t>list item</a:t>
            </a:r>
          </a:p>
          <a:p>
            <a:pPr lvl="0"/>
            <a:r>
              <a:rPr/>
              <a:t>list item</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sp>
        <p:nvSpPr>
          <p:cNvPr id="3" name="Content Placeholder 2"/>
          <p:cNvSpPr>
            <a:spLocks noGrp="1"/>
          </p:cNvSpPr>
          <p:nvPr>
            <p:ph idx="1"/>
          </p:nvPr>
        </p:nvSpPr>
        <p:spPr/>
        <p:txBody>
          <a:bodyPr/>
          <a:lstStyle/>
          <a:p>
            <a:pPr lvl="0" indent="0" marL="0">
              <a:buNone/>
            </a:pPr>
            <a:r>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sp>
        <p:nvSpPr>
          <p:cNvPr id="3" name="Content Placeholder 2"/>
          <p:cNvSpPr>
            <a:spLocks noGrp="1"/>
          </p:cNvSpPr>
          <p:nvPr>
            <p:ph idx="1" sz="half"/>
          </p:nvPr>
        </p:nvSpPr>
        <p:spPr/>
        <p:txBody>
          <a:bodyPr/>
          <a:lstStyle/>
          <a:p>
            <a:pPr lvl="0" indent="0" marL="0">
              <a:buNone/>
            </a:pPr>
            <a:r>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sp>
        <p:nvSpPr>
          <p:cNvPr id="4" name="Content Placeholder 3"/>
          <p:cNvSpPr>
            <a:spLocks noGrp="1"/>
          </p:cNvSpPr>
          <p:nvPr>
            <p:ph idx="2" sz="half"/>
          </p:nvPr>
        </p:nvSpPr>
        <p:spPr/>
        <p:txBody>
          <a:bodyPr/>
          <a:lstStyle/>
          <a:p>
            <a:pPr lvl="0" indent="0" marL="0">
              <a:buNone/>
            </a:pPr>
            <a:r>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sp>
        <p:nvSpPr>
          <p:cNvPr id="3" name="Content Placeholder 2"/>
          <p:cNvSpPr>
            <a:spLocks noGrp="1"/>
          </p:cNvSpPr>
          <p:nvPr>
            <p:ph idx="1"/>
          </p:nvPr>
        </p:nvSpPr>
        <p:spPr/>
        <p:txBody>
          <a:bodyPr/>
          <a:lstStyle/>
          <a:p>
            <a:pPr lvl="0"/>
            <a:r>
              <a:rPr/>
              <a:t>list item</a:t>
            </a:r>
          </a:p>
          <a:p>
            <a:pPr lvl="0"/>
            <a:r>
              <a:rPr/>
              <a:t>list item</a:t>
            </a:r>
          </a:p>
          <a:p>
            <a:pPr lvl="0"/>
            <a:r>
              <a:rPr/>
              <a:t>list item</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sp>
        <p:nvSpPr>
          <p:cNvPr id="3" name="Content Placeholder 2"/>
          <p:cNvSpPr>
            <a:spLocks noGrp="1"/>
          </p:cNvSpPr>
          <p:nvPr>
            <p:ph idx="1"/>
          </p:nvPr>
        </p:nvSpPr>
        <p:spPr/>
        <p:txBody>
          <a:bodyPr/>
          <a:lstStyle/>
          <a:p>
            <a:pPr lvl="0"/>
            <a:r>
              <a:rPr/>
              <a:t>list item</a:t>
            </a:r>
          </a:p>
          <a:p>
            <a:pPr lvl="1"/>
            <a:r>
              <a:rPr/>
              <a:t>list item</a:t>
            </a:r>
          </a:p>
          <a:p>
            <a:pPr lvl="1"/>
            <a:r>
              <a:rPr/>
              <a:t>list item</a:t>
            </a:r>
          </a:p>
          <a:p>
            <a:pPr lvl="2"/>
            <a:r>
              <a:rPr/>
              <a:t>list item</a:t>
            </a:r>
          </a:p>
          <a:p>
            <a:pPr lvl="0"/>
            <a:r>
              <a:rPr/>
              <a:t>list item</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sp>
        <p:nvSpPr>
          <p:cNvPr id="3" name="Content Placeholder 2"/>
          <p:cNvSpPr>
            <a:spLocks noGrp="1"/>
          </p:cNvSpPr>
          <p:nvPr>
            <p:ph idx="1"/>
          </p:nvPr>
        </p:nvSpPr>
        <p:spPr/>
        <p:txBody>
          <a:bodyPr/>
          <a:lstStyle/>
          <a:p>
            <a:pPr lvl="0" indent="-342900" marL="342900">
              <a:buAutoNum type="arabicPeriod"/>
            </a:pPr>
            <a:r>
              <a:rPr/>
              <a:t>list item</a:t>
            </a:r>
          </a:p>
          <a:p>
            <a:pPr lvl="1" indent="-342900" marL="685800">
              <a:buAutoNum type="arabicPeriod"/>
            </a:pPr>
            <a:r>
              <a:rPr/>
              <a:t>list item</a:t>
            </a:r>
          </a:p>
          <a:p>
            <a:pPr lvl="1" indent="-342900" marL="685800">
              <a:buAutoNum type="arabicPeriod"/>
            </a:pPr>
            <a:r>
              <a:rPr/>
              <a:t>list item</a:t>
            </a:r>
          </a:p>
          <a:p>
            <a:pPr lvl="2" indent="-342900" marL="1028700">
              <a:buAutoNum type="arabicPeriod"/>
            </a:pPr>
            <a:r>
              <a:rPr/>
              <a:t>list item</a:t>
            </a:r>
          </a:p>
          <a:p>
            <a:pPr lvl="1" indent="-342900" marL="685800">
              <a:buAutoNum type="arabicPeriod"/>
            </a:pPr>
            <a:r>
              <a:rPr/>
              <a:t>list item</a:t>
            </a:r>
          </a:p>
          <a:p>
            <a:pPr lvl="0" indent="-342900" marL="342900">
              <a:buAutoNum type="arabicPeriod"/>
            </a:pPr>
            <a:r>
              <a:rPr/>
              <a:t>list item</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sp>
        <p:nvSpPr>
          <p:cNvPr id="3" name="Content Placeholder 2"/>
          <p:cNvSpPr>
            <a:spLocks noGrp="1"/>
          </p:cNvSpPr>
          <p:nvPr>
            <p:ph idx="1" sz="half"/>
          </p:nvPr>
        </p:nvSpPr>
        <p:spPr/>
        <p:txBody>
          <a:bodyPr/>
          <a:lstStyle/>
          <a:p>
            <a:pPr lvl="0"/>
            <a:r>
              <a:rPr/>
              <a:t>list item</a:t>
            </a:r>
          </a:p>
          <a:p>
            <a:pPr lvl="1"/>
            <a:r>
              <a:rPr/>
              <a:t>list item</a:t>
            </a:r>
          </a:p>
          <a:p>
            <a:pPr lvl="1"/>
            <a:r>
              <a:rPr/>
              <a:t>list item</a:t>
            </a:r>
          </a:p>
          <a:p>
            <a:pPr lvl="2"/>
            <a:r>
              <a:rPr/>
              <a:t>list item</a:t>
            </a:r>
          </a:p>
          <a:p>
            <a:pPr lvl="0"/>
            <a:r>
              <a:rPr/>
              <a:t>list item</a:t>
            </a:r>
          </a:p>
        </p:txBody>
      </p:sp>
      <p:sp>
        <p:nvSpPr>
          <p:cNvPr id="4" name="Content Placeholder 3"/>
          <p:cNvSpPr>
            <a:spLocks noGrp="1"/>
          </p:cNvSpPr>
          <p:nvPr>
            <p:ph idx="2" sz="half"/>
          </p:nvPr>
        </p:nvSpPr>
        <p:spPr/>
        <p:txBody>
          <a:bodyPr/>
          <a:lstStyle/>
          <a:p>
            <a:pPr lvl="0" indent="-342900" marL="342900">
              <a:buAutoNum type="arabicPeriod"/>
            </a:pPr>
            <a:r>
              <a:rPr/>
              <a:t>list item</a:t>
            </a:r>
          </a:p>
          <a:p>
            <a:pPr lvl="1" indent="-342900" marL="685800">
              <a:buAutoNum type="arabicPeriod"/>
            </a:pPr>
            <a:r>
              <a:rPr/>
              <a:t>list item</a:t>
            </a:r>
          </a:p>
          <a:p>
            <a:pPr lvl="1" indent="-342900" marL="685800">
              <a:buAutoNum type="arabicPeriod"/>
            </a:pPr>
            <a:r>
              <a:rPr/>
              <a:t>list item</a:t>
            </a:r>
          </a:p>
          <a:p>
            <a:pPr lvl="2" indent="-342900" marL="1028700">
              <a:buAutoNum type="arabicPeriod"/>
            </a:pPr>
            <a:r>
              <a:rPr/>
              <a:t>list item</a:t>
            </a:r>
          </a:p>
          <a:p>
            <a:pPr lvl="1" indent="-342900" marL="685800">
              <a:buAutoNum type="arabicPeriod"/>
            </a:pPr>
            <a:r>
              <a:rPr/>
              <a:t>list item</a:t>
            </a:r>
          </a:p>
          <a:p>
            <a:pPr lvl="0" indent="-342900" marL="342900">
              <a:buAutoNum type="arabicPeriod"/>
            </a:pPr>
            <a:r>
              <a:rPr/>
              <a:t>list item</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Slide title</a:t>
            </a:r>
          </a:p>
        </p:txBody>
      </p:sp>
      <p:pic>
        <p:nvPicPr>
          <p:cNvPr descr="sample_output/includes/resized/https_github.com_sindresorhus_pageres-cli.png" id="0" name="Picture 1"/>
          <p:cNvPicPr>
            <a:picLocks noGrp="1" noChangeAspect="1"/>
          </p:cNvPicPr>
          <p:nvPr/>
        </p:nvPicPr>
        <p:blipFill>
          <a:blip r:embed="rId3"/>
          <a:stretch>
            <a:fillRect/>
          </a:stretch>
        </p:blipFill>
        <p:spPr bwMode="auto">
          <a:xfrm>
            <a:off x="3175000" y="1193800"/>
            <a:ext cx="2794000" cy="33909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Name</dc:creator>
  <cp:keywords/>
  <dcterms:created xsi:type="dcterms:W3CDTF">2023-11-03T21:24:46Z</dcterms:created>
  <dcterms:modified xsi:type="dcterms:W3CDTF">2023-11-03T21:24:46Z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ate">
    <vt:lpwstr>Date</vt:lpwstr>
  </property>
</Properties>
</file>